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8" r:id="rId11"/>
    <p:sldId id="269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kolnie-fony-dlya-prezentac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501" y="1599807"/>
            <a:ext cx="5166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профессионального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выгорания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62269"/>
            <a:ext cx="3096345" cy="3758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4459397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</a:t>
            </a: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К.И.Палкина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127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профилактики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выгорания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здоровья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(рисунок, танец, фотография).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Спорт, обливания.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природой, охота, рыбалка. Общение с животными и растениями.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Трудотерапия, хобби, коллекционирование.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произвольной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(аутотренинг, самовнушение и т.д.).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69" y="1899803"/>
            <a:ext cx="1667442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69" y="404664"/>
            <a:ext cx="1651703" cy="1107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780" y="3573016"/>
            <a:ext cx="1688480" cy="2331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959536"/>
            <a:ext cx="2028881" cy="15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974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приемы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самоподдержки: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1. Преувеличение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Дышите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глубже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5.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себе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так важно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я чем-нибудь очень важным для себя?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это так важно для меня через 2 недели, через месяц?</a:t>
            </a:r>
          </a:p>
          <a:p>
            <a:pPr marL="285750" indent="-285750" algn="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что-то быть еще хуже?</a:t>
            </a:r>
          </a:p>
          <a:p>
            <a:pPr marL="285750" indent="-285750" algn="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из-за этого так сильно переживать?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3" y="2852936"/>
            <a:ext cx="189111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23" y="908720"/>
            <a:ext cx="4238444" cy="24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0EEXgY8I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927_615c71e612e163864276a507d8f55aa5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348880"/>
            <a:ext cx="4392488" cy="1754326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</a:p>
        </p:txBody>
      </p:sp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9116">
            <a:off x="420058" y="1279173"/>
            <a:ext cx="3741103" cy="3597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064b71813df78d737cd92f12345586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260649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492896"/>
            <a:ext cx="4953000" cy="32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kolnie-fony-dlya-prezentac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755576" y="233886"/>
            <a:ext cx="7848872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Профессиональное выгорание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состояние физического, эмоционального, умственного истощения, которое развивается в результате хронического неразрешённого стресса на рабочем месте.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229103032c294f4b3dc685f0cb46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996952"/>
            <a:ext cx="4764807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0903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Ответьте, пожалуйста, как часто вы испытываете чувства,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в опроснике. Для этого на бланке для ответов отметьте, пожалуйста, по каждому пункту позицию, которая соответствует частоте ваших мыслей и переживаний: «никогда», «очень редко»,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«редко», «иногда», «часто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«очень часто»,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«ежедневно».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-чувство эмоциональной опустошенности и усталости, вызванное собственной работой.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деперсонализация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(цинизм)-негативное отношение к своему труду и 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редукция 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-негативное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самовосприятие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плане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заниженная самооценка.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«ВЫГОРАНИЯ»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С.Джексон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 чувствую себя эмоционально опустошённым.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работы я чувствую себя, как «выжатый лимон».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Утром я чувствую усталость и нежелание идти на работу.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 хорошо понимаю, что чувствует мои подчинённые и коллеги, и стараюсь учитывать это в интересах дела.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 чувствую, что общаюсь с некоторыми подчинёнными и коллегами как с предметами (без теплоты и расположения к ним).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работы на некоторое время хочется уединиться от всех и всего.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Я умею находить правильное решение в конфликтных ситуациях, возникающих при общении с коллегами.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Я чувствую угнетённость и апатию.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Я уверен, что моя работа нужна людям.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последнее время я стал более «чёрствым» по отношению к тем, с кем работаю.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11.Я замечаю, что моя работа ожесточает меня.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У меня много планов на будущее, и я верю в их осуществление.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Моя работа всё больше меня разочаровывает.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14.Мне кажется, что я слишком много работаю. 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15.Бывает, что мне действительно безразлично то, что происходит с некоторыми моими подчиненными и коллегами.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Мне хочется уединиться и отдохнуть от всего и всех.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Я легко могу создать атмосферу доброжелательности и сотрудничества в коллективе.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Во время работы я чувствую приятное оживление.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Благодаря своей работе я уже сделал в жизни много действительно ценного.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Я чувствую равнодушие и потерю интереса ко многому, что радовало меня в моей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-боте.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На работе я спокойно справляюсь с эмоциональными проблемами.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В последнее время мне кажется, что коллеги и подчинённые всё чаще перекладывают на меня груз своих проблем и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28560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kolnie-fony-dlya-prezentaci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 ответственность педагога в выполнении своих профессиональных функций;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Загруженность в течении рабочего дня;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Высокая эмоциональная включенность в деятельность — эмоциональная перегрузка;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Неблагоприятные социальные условия и психологическая обстановка на рабочем месте;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Необходимость творческого отношения к своей профессиональной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Необходимость владения современными методиками и технологиями обучения.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4665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выгорания у педагогов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001" y="404665"/>
            <a:ext cx="2182483" cy="2728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519836"/>
            <a:ext cx="2106487" cy="227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3612"/>
            <a:ext cx="871321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стадии профессионального выгорания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97272"/>
            <a:ext cx="6192688" cy="49675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 стадия: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Приглушение эмоций, сглаживание остроты чувств и свежести переживаний;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Исчезновение положительных эмоции, появление отстраненности в отношениях с членами семьи;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Возникновение состояния тревожности, неудовлетворенности.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 стадия: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недоразумений с коллегами;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антипатии, а затем и вспышек раздражения по отношению к коллегам.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 стадия: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 представлений о ценностях жизни, эмоционального отношения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Безразличие ко всему.</a:t>
            </a:r>
          </a:p>
          <a:p>
            <a:endParaRPr lang="ru-RU" sz="1400" dirty="0" smtClean="0"/>
          </a:p>
          <a:p>
            <a:pPr>
              <a:lnSpc>
                <a:spcPct val="80000"/>
              </a:lnSpc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43401"/>
            <a:ext cx="2232494" cy="2663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63" y="3890628"/>
            <a:ext cx="2245271" cy="214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Симптомы профессионального выгорания: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чувство постоянной усталости не только по вечерам, но и по утрам, сразу после сна (симптом хронической усталости);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ощущение эмоционального и физического истощения;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частые беспричинные головные боли; постоянные расстройства желудочно-кишечного тракта;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резкая потеря или резкое увеличение веса;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полная или частичная бессонница;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повышенная раздражительность на незначительные, мелкие события;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частые нервные срывы (вспышки немотивированного гнева или отказы от общения, уход в себя);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постоянное переживание негативных эмоций, для которых во внешней ситуации причин нет (чувство вины, обиды, стыда, подозрительность, скованность);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постоянно, без необходимости, берет работу домой, но дома ее не делает;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7"/>
            <a:ext cx="69127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Профилактика профессионального выгорания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93" y="984576"/>
            <a:ext cx="6768752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/>
              <a:t>                 </a:t>
            </a:r>
            <a:r>
              <a:rPr lang="ru-RU" sz="2000" b="1" i="1" dirty="0" smtClean="0">
                <a:solidFill>
                  <a:schemeClr val="tx1"/>
                </a:solidFill>
              </a:rPr>
              <a:t>Во-первых: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хорошее здоровье и сознательная, целенаправленная забота о своем физическом состоянии (постоянные занятия спортом, здоровый образ жизни);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высокая самооценка и уверенность в себе, своих способностях и возможностях.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/>
              <a:t>	</a:t>
            </a:r>
            <a:r>
              <a:rPr lang="ru-RU" sz="2000" b="1" i="1" dirty="0" smtClean="0">
                <a:solidFill>
                  <a:schemeClr val="tx1"/>
                </a:solidFill>
              </a:rPr>
              <a:t>Во-вторых: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опыт успешного преодоления профессионального стресса (нужно решить свою проблему)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способность конструктивно меняться в напряженных условиях (изменить отношение к проблеме);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высокая мобильность;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открытость;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общительность;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самостоятельность;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стремление опираться на собственные силы.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/>
              <a:t>	</a:t>
            </a:r>
            <a:r>
              <a:rPr lang="ru-RU" sz="2000" b="1" i="1" dirty="0" smtClean="0">
                <a:solidFill>
                  <a:schemeClr val="tx1"/>
                </a:solidFill>
              </a:rPr>
              <a:t>В-третьих: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способность формировать и поддерживать в себе позитивные, оптимистичные установки и ценности — как в отношении самих себя, так и других людей и жизни вообще.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95" y="966933"/>
            <a:ext cx="2015719" cy="2562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95" y="3666226"/>
            <a:ext cx="2015719" cy="262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878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30</cp:revision>
  <dcterms:modified xsi:type="dcterms:W3CDTF">2025-11-02T18:45:43Z</dcterms:modified>
</cp:coreProperties>
</file>