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9" r:id="rId3"/>
    <p:sldId id="257" r:id="rId4"/>
    <p:sldId id="260" r:id="rId5"/>
    <p:sldId id="266" r:id="rId6"/>
    <p:sldId id="258" r:id="rId7"/>
    <p:sldId id="261" r:id="rId8"/>
    <p:sldId id="262" r:id="rId9"/>
    <p:sldId id="263" r:id="rId10"/>
    <p:sldId id="264" r:id="rId11"/>
    <p:sldId id="265"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Лист1!$B$1</c:f>
              <c:strCache>
                <c:ptCount val="1"/>
                <c:pt idx="0">
                  <c:v>Ряд 1</c:v>
                </c:pt>
              </c:strCache>
            </c:strRef>
          </c:tx>
          <c:marker>
            <c:symbol val="none"/>
          </c:marker>
          <c:cat>
            <c:strRef>
              <c:f>Лист1!$A$2:$A$4</c:f>
              <c:strCache>
                <c:ptCount val="3"/>
                <c:pt idx="0">
                  <c:v>родители</c:v>
                </c:pt>
                <c:pt idx="1">
                  <c:v>педагоги</c:v>
                </c:pt>
                <c:pt idx="2">
                  <c:v>обучающиеся</c:v>
                </c:pt>
              </c:strCache>
            </c:strRef>
          </c:cat>
          <c:val>
            <c:numRef>
              <c:f>Лист1!$B$2:$B$4</c:f>
              <c:numCache>
                <c:formatCode>General</c:formatCode>
                <c:ptCount val="3"/>
                <c:pt idx="0">
                  <c:v>40</c:v>
                </c:pt>
                <c:pt idx="1">
                  <c:v>35</c:v>
                </c:pt>
                <c:pt idx="2">
                  <c:v>30</c:v>
                </c:pt>
              </c:numCache>
            </c:numRef>
          </c:val>
        </c:ser>
        <c:dLbls>
          <c:showLegendKey val="0"/>
          <c:showVal val="0"/>
          <c:showCatName val="0"/>
          <c:showSerName val="0"/>
          <c:showPercent val="0"/>
          <c:showBubbleSize val="0"/>
        </c:dLbls>
        <c:axId val="130114560"/>
        <c:axId val="122434624"/>
      </c:radarChart>
      <c:catAx>
        <c:axId val="130114560"/>
        <c:scaling>
          <c:orientation val="minMax"/>
        </c:scaling>
        <c:delete val="0"/>
        <c:axPos val="b"/>
        <c:majorGridlines/>
        <c:numFmt formatCode="m/d/yyyy" sourceLinked="1"/>
        <c:majorTickMark val="out"/>
        <c:minorTickMark val="none"/>
        <c:tickLblPos val="nextTo"/>
        <c:crossAx val="122434624"/>
        <c:crosses val="autoZero"/>
        <c:auto val="1"/>
        <c:lblAlgn val="ctr"/>
        <c:lblOffset val="100"/>
        <c:noMultiLvlLbl val="0"/>
      </c:catAx>
      <c:valAx>
        <c:axId val="122434624"/>
        <c:scaling>
          <c:orientation val="minMax"/>
        </c:scaling>
        <c:delete val="1"/>
        <c:axPos val="l"/>
        <c:majorGridlines/>
        <c:numFmt formatCode="General" sourceLinked="1"/>
        <c:majorTickMark val="cross"/>
        <c:minorTickMark val="none"/>
        <c:tickLblPos val="nextTo"/>
        <c:crossAx val="13011456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hyperlink" Target="tel:"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CTP_aRsl08.jpg">
            <a:extLst>
              <a:ext uri="{FF2B5EF4-FFF2-40B4-BE49-F238E27FC236}">
                <a16:creationId xmlns:a16="http://schemas.microsoft.com/office/drawing/2014/main" xmlns="" id="{2F711409-8C9C-41DA-AF6C-F26B1962C06D}"/>
              </a:ext>
            </a:extLst>
          </p:cNvPr>
          <p:cNvPicPr>
            <a:picLocks noChangeAspect="1"/>
          </p:cNvPicPr>
          <p:nvPr/>
        </p:nvPicPr>
        <p:blipFill>
          <a:blip r:embed="rId2" cstate="print"/>
          <a:stretch>
            <a:fillRect/>
          </a:stretch>
        </p:blipFill>
        <p:spPr>
          <a:xfrm>
            <a:off x="0" y="0"/>
            <a:ext cx="7560840" cy="1902097"/>
          </a:xfrm>
          <a:prstGeom prst="rect">
            <a:avLst/>
          </a:prstGeom>
        </p:spPr>
      </p:pic>
      <p:sp>
        <p:nvSpPr>
          <p:cNvPr id="5" name="Прямоугольник 4"/>
          <p:cNvSpPr/>
          <p:nvPr/>
        </p:nvSpPr>
        <p:spPr>
          <a:xfrm>
            <a:off x="539552" y="2348880"/>
            <a:ext cx="7779948" cy="3970318"/>
          </a:xfrm>
          <a:prstGeom prst="rect">
            <a:avLst/>
          </a:prstGeom>
        </p:spPr>
        <p:txBody>
          <a:bodyPr wrap="square">
            <a:spAutoFit/>
          </a:bodyPr>
          <a:lstStyle/>
          <a:p>
            <a:pPr algn="ctr"/>
            <a:r>
              <a:rPr lang="ru-RU" sz="3200" dirty="0">
                <a:latin typeface="Times New Roman" pitchFamily="18" charset="0"/>
                <a:cs typeface="Times New Roman" pitchFamily="18" charset="0"/>
              </a:rPr>
              <a:t> </a:t>
            </a:r>
          </a:p>
          <a:p>
            <a:pPr algn="ctr"/>
            <a:r>
              <a:rPr lang="ru-RU" sz="3200" b="1" dirty="0">
                <a:latin typeface="Times New Roman" pitchFamily="18" charset="0"/>
                <a:cs typeface="Times New Roman" pitchFamily="18" charset="0"/>
              </a:rPr>
              <a:t>"Инклюзивное лето. Профилактический вектор в работе специалистов сопровождения  со всеми участниками образовательного </a:t>
            </a:r>
            <a:r>
              <a:rPr lang="ru-RU" sz="3200" b="1" dirty="0" smtClean="0">
                <a:latin typeface="Times New Roman" pitchFamily="18" charset="0"/>
                <a:cs typeface="Times New Roman" pitchFamily="18" charset="0"/>
              </a:rPr>
              <a:t>процесса«</a:t>
            </a:r>
          </a:p>
          <a:p>
            <a:pPr algn="ctr"/>
            <a:endParaRPr lang="ru-RU" sz="3200" dirty="0">
              <a:latin typeface="Times New Roman" pitchFamily="18" charset="0"/>
              <a:cs typeface="Times New Roman" pitchFamily="18" charset="0"/>
            </a:endParaRPr>
          </a:p>
          <a:p>
            <a:pPr algn="ctr"/>
            <a:r>
              <a:rPr lang="ru-RU" sz="2800" b="1" dirty="0">
                <a:latin typeface="Times New Roman" pitchFamily="18" charset="0"/>
                <a:cs typeface="Times New Roman" pitchFamily="18" charset="0"/>
              </a:rPr>
              <a:t>(в рамках работы стажировочной площадки)</a:t>
            </a:r>
            <a:endParaRPr lang="ru-RU" sz="2800" dirty="0">
              <a:latin typeface="Times New Roman" pitchFamily="18" charset="0"/>
              <a:cs typeface="Times New Roman" pitchFamily="18" charset="0"/>
            </a:endParaRPr>
          </a:p>
          <a:p>
            <a:pPr algn="ctr"/>
            <a:r>
              <a:rPr lang="ru-RU" sz="3200" dirty="0">
                <a:latin typeface="Times New Roman" pitchFamily="18" charset="0"/>
                <a:cs typeface="Times New Roman" pitchFamily="18" charset="0"/>
              </a:rPr>
              <a:t> </a:t>
            </a:r>
          </a:p>
        </p:txBody>
      </p:sp>
    </p:spTree>
    <p:extLst>
      <p:ext uri="{BB962C8B-B14F-4D97-AF65-F5344CB8AC3E}">
        <p14:creationId xmlns:p14="http://schemas.microsoft.com/office/powerpoint/2010/main" val="132866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4572000" cy="3170099"/>
          </a:xfrm>
          <a:prstGeom prst="rect">
            <a:avLst/>
          </a:prstGeom>
        </p:spPr>
        <p:txBody>
          <a:bodyPr>
            <a:spAutoFit/>
          </a:bodyPr>
          <a:lstStyle/>
          <a:p>
            <a:pPr algn="ctr"/>
            <a:r>
              <a:rPr lang="ru-RU" sz="2000" dirty="0">
                <a:latin typeface="Times New Roman" pitchFamily="18" charset="0"/>
                <a:cs typeface="Times New Roman" pitchFamily="18" charset="0"/>
              </a:rPr>
              <a:t>К </a:t>
            </a:r>
            <a:r>
              <a:rPr lang="ru-RU" sz="2000" dirty="0" smtClean="0">
                <a:latin typeface="Times New Roman" pitchFamily="18" charset="0"/>
                <a:cs typeface="Times New Roman" pitchFamily="18" charset="0"/>
              </a:rPr>
              <a:t>особенностям подростков  </a:t>
            </a:r>
            <a:r>
              <a:rPr lang="ru-RU" sz="2000" dirty="0">
                <a:latin typeface="Times New Roman" pitchFamily="18" charset="0"/>
                <a:cs typeface="Times New Roman" pitchFamily="18" charset="0"/>
              </a:rPr>
              <a:t>можно отнести повышенную эмоциональную, физическую подвижность, динамическую смену настроений, зрительную и интеллектуальную восприимчивость. Молодых людей влечет к себе все новое, неизвестное. К специфическим чертам молодости относится преобладание у нее поисковой активности.</a:t>
            </a:r>
          </a:p>
        </p:txBody>
      </p:sp>
      <p:sp>
        <p:nvSpPr>
          <p:cNvPr id="5" name="Прямоугольник 4"/>
          <p:cNvSpPr/>
          <p:nvPr/>
        </p:nvSpPr>
        <p:spPr>
          <a:xfrm>
            <a:off x="5220072" y="548680"/>
            <a:ext cx="3816424" cy="3785652"/>
          </a:xfrm>
          <a:prstGeom prst="rect">
            <a:avLst/>
          </a:prstGeom>
        </p:spPr>
        <p:txBody>
          <a:bodyPr wrap="square">
            <a:spAutoFit/>
          </a:bodyPr>
          <a:lstStyle/>
          <a:p>
            <a:pPr algn="ctr"/>
            <a:r>
              <a:rPr lang="ru-RU" sz="2000" dirty="0">
                <a:latin typeface="Times New Roman" pitchFamily="18" charset="0"/>
                <a:cs typeface="Times New Roman" pitchFamily="18" charset="0"/>
              </a:rPr>
              <a:t>Практика показывает, что дети, задавленные семейными проблемами, материальными трудностями, как правило, имеют слабое физическое развитие, неустойчивую психику и испытывают гнет со стороны более сильных сверстников, остаются без внимания и быстро попадают под влияние различных криминальных группировок, религиозных сект.</a:t>
            </a:r>
          </a:p>
        </p:txBody>
      </p:sp>
      <p:sp>
        <p:nvSpPr>
          <p:cNvPr id="6" name="Прямоугольник 5"/>
          <p:cNvSpPr/>
          <p:nvPr/>
        </p:nvSpPr>
        <p:spPr>
          <a:xfrm>
            <a:off x="1019635" y="3701204"/>
            <a:ext cx="4176464" cy="3170099"/>
          </a:xfrm>
          <a:prstGeom prst="rect">
            <a:avLst/>
          </a:prstGeom>
        </p:spPr>
        <p:txBody>
          <a:bodyPr wrap="square">
            <a:spAutoFit/>
          </a:bodyPr>
          <a:lstStyle/>
          <a:p>
            <a:pPr algn="ctr"/>
            <a:r>
              <a:rPr lang="ru-RU" sz="2000" dirty="0">
                <a:latin typeface="Times New Roman" pitchFamily="18" charset="0"/>
                <a:cs typeface="Times New Roman" pitchFamily="18" charset="0"/>
              </a:rPr>
              <a:t>Чаще всего подростки бессмысленно бродят по улицам, шатаются компаниями из двора во двор. Отсюда и первая сигарета, и пиво, а иногда и наркотики. С первого взгляда появление вредных привычек как следствие отсутствия каких-либо занятий кажется невозможным. В реальной жизни случается именно так.</a:t>
            </a:r>
          </a:p>
        </p:txBody>
      </p:sp>
      <p:pic>
        <p:nvPicPr>
          <p:cNvPr id="4098"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5843" y="4509120"/>
            <a:ext cx="184488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49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764703"/>
            <a:ext cx="4572000" cy="1200329"/>
          </a:xfrm>
          <a:prstGeom prst="rect">
            <a:avLst/>
          </a:prstGeom>
        </p:spPr>
        <p:txBody>
          <a:bodyPr>
            <a:spAutoFit/>
          </a:bodyPr>
          <a:lstStyle/>
          <a:p>
            <a:r>
              <a:rPr lang="ru-RU" dirty="0">
                <a:latin typeface="Times New Roman" pitchFamily="18" charset="0"/>
                <a:cs typeface="Times New Roman" pitchFamily="18" charset="0"/>
              </a:rPr>
              <a:t>Культуре досуга необходимо учить, начиная с детского возраста. Овладеть ею возможно только при целенаправленном, планомерном воздействии на подрастающее поколение.</a:t>
            </a:r>
          </a:p>
        </p:txBody>
      </p:sp>
      <p:sp>
        <p:nvSpPr>
          <p:cNvPr id="5" name="Прямоугольник 4"/>
          <p:cNvSpPr/>
          <p:nvPr/>
        </p:nvSpPr>
        <p:spPr>
          <a:xfrm>
            <a:off x="1115616" y="395371"/>
            <a:ext cx="2918363" cy="400110"/>
          </a:xfrm>
          <a:prstGeom prst="rect">
            <a:avLst/>
          </a:prstGeom>
        </p:spPr>
        <p:txBody>
          <a:bodyPr wrap="none">
            <a:spAutoFit/>
          </a:bodyPr>
          <a:lstStyle/>
          <a:p>
            <a:r>
              <a:rPr lang="ru-RU" sz="2000" dirty="0">
                <a:latin typeface="Times New Roman" pitchFamily="18" charset="0"/>
                <a:cs typeface="Times New Roman" pitchFamily="18" charset="0"/>
              </a:rPr>
              <a:t>Дети видят родителей… </a:t>
            </a:r>
          </a:p>
        </p:txBody>
      </p:sp>
      <p:sp>
        <p:nvSpPr>
          <p:cNvPr id="6" name="Прямоугольник 5"/>
          <p:cNvSpPr/>
          <p:nvPr/>
        </p:nvSpPr>
        <p:spPr>
          <a:xfrm>
            <a:off x="2105472" y="2924944"/>
            <a:ext cx="7038528" cy="3477875"/>
          </a:xfrm>
          <a:prstGeom prst="rect">
            <a:avLst/>
          </a:prstGeom>
        </p:spPr>
        <p:txBody>
          <a:bodyPr wrap="square">
            <a:spAutoFit/>
          </a:bodyPr>
          <a:lstStyle/>
          <a:p>
            <a:pPr algn="ctr"/>
            <a:r>
              <a:rPr lang="ru-RU" sz="2000" dirty="0">
                <a:latin typeface="Times New Roman" pitchFamily="18" charset="0"/>
                <a:cs typeface="Times New Roman" pitchFamily="18" charset="0"/>
              </a:rPr>
              <a:t>Разрешите ложиться на час-два позже обычного, а вставать без будильника, когда он сам проснется. Обратно в рабочий режим нужно будет вернуться за </a:t>
            </a:r>
            <a:r>
              <a:rPr lang="ru-RU" sz="2000" dirty="0" smtClean="0">
                <a:latin typeface="Times New Roman" pitchFamily="18" charset="0"/>
                <a:cs typeface="Times New Roman" pitchFamily="18" charset="0"/>
              </a:rPr>
              <a:t>месяц </a:t>
            </a:r>
            <a:r>
              <a:rPr lang="ru-RU" sz="2000" dirty="0">
                <a:latin typeface="Times New Roman" pitchFamily="18" charset="0"/>
                <a:cs typeface="Times New Roman" pitchFamily="18" charset="0"/>
              </a:rPr>
              <a:t>до первого сентября. Первые две-три недели каникул стоит заняться абсолютным ничегонеделанием: пусть ребенок гуляет, спит, играет, общается с друзьями, играет в гаджеты. После этого, чтобы ребенок не забыл пройденное за год, можно вернуться к учебе, но делать это в игровой форме. Стоит придумать занятия, которые будут принципиально отличаться от школьных уроков». Вместо длительного сидения за школьными пособиями выберите более активный и увлекательный досуг</a:t>
            </a:r>
          </a:p>
        </p:txBody>
      </p:sp>
      <p:sp>
        <p:nvSpPr>
          <p:cNvPr id="7" name="Прямоугольник 6"/>
          <p:cNvSpPr/>
          <p:nvPr/>
        </p:nvSpPr>
        <p:spPr>
          <a:xfrm>
            <a:off x="4053050" y="2452826"/>
            <a:ext cx="4301819" cy="400110"/>
          </a:xfrm>
          <a:prstGeom prst="rect">
            <a:avLst/>
          </a:prstGeom>
        </p:spPr>
        <p:txBody>
          <a:bodyPr wrap="none">
            <a:spAutoFit/>
          </a:bodyPr>
          <a:lstStyle/>
          <a:p>
            <a:r>
              <a:rPr lang="ru-RU" sz="2000" dirty="0">
                <a:latin typeface="Times New Roman" pitchFamily="18" charset="0"/>
                <a:cs typeface="Times New Roman" pitchFamily="18" charset="0"/>
              </a:rPr>
              <a:t>Переведите ребенка на летний режим</a:t>
            </a:r>
          </a:p>
        </p:txBody>
      </p:sp>
      <p:pic>
        <p:nvPicPr>
          <p:cNvPr id="6146"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6142" y="395371"/>
            <a:ext cx="2778846" cy="214706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6" descr="Picture backgrou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2" name="Picture 8" descr="Picture backgrou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24" t="14763" r="13771" b="17460"/>
          <a:stretch/>
        </p:blipFill>
        <p:spPr bwMode="auto">
          <a:xfrm>
            <a:off x="127238" y="4941168"/>
            <a:ext cx="2089861" cy="196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56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16632"/>
            <a:ext cx="8064896" cy="5940088"/>
          </a:xfrm>
          <a:prstGeom prst="rect">
            <a:avLst/>
          </a:prstGeom>
        </p:spPr>
        <p:txBody>
          <a:bodyPr wrap="square">
            <a:spAutoFit/>
          </a:bodyPr>
          <a:lstStyle/>
          <a:p>
            <a:pPr algn="ctr"/>
            <a:r>
              <a:rPr lang="ru-RU" sz="2000" b="1" dirty="0">
                <a:latin typeface="Times New Roman" pitchFamily="18" charset="0"/>
                <a:cs typeface="Times New Roman" pitchFamily="18" charset="0"/>
              </a:rPr>
              <a:t>На какие сигналы стоит обратить внимание родителям:</a:t>
            </a:r>
            <a:endParaRPr lang="ru-RU" sz="2000" dirty="0">
              <a:latin typeface="Times New Roman" pitchFamily="18" charset="0"/>
              <a:cs typeface="Times New Roman" pitchFamily="18" charset="0"/>
            </a:endParaRPr>
          </a:p>
          <a:p>
            <a:pPr marL="285750" indent="-285750">
              <a:buFont typeface="Arial" pitchFamily="34" charset="0"/>
              <a:buChar char="•"/>
            </a:pPr>
            <a:r>
              <a:rPr lang="ru-RU" sz="2000" dirty="0">
                <a:latin typeface="Times New Roman" pitchFamily="18" charset="0"/>
                <a:cs typeface="Times New Roman" pitchFamily="18" charset="0"/>
              </a:rPr>
              <a:t>Изменилась манера поведения подростка: он начал хамить, вести себя вызывающе. В его речи появились чужие выражения и слова.</a:t>
            </a:r>
          </a:p>
          <a:p>
            <a:pPr marL="285750" indent="-285750">
              <a:buFont typeface="Arial" pitchFamily="34" charset="0"/>
              <a:buChar char="•"/>
            </a:pPr>
            <a:r>
              <a:rPr lang="ru-RU" sz="2000" dirty="0">
                <a:latin typeface="Times New Roman" pitchFamily="18" charset="0"/>
                <a:cs typeface="Times New Roman" pitchFamily="18" charset="0"/>
              </a:rPr>
              <a:t>Если в стиле его одежды произошли заметные изменения, это может указывать на то, что он стал членом какой-либо группы (готы, </a:t>
            </a:r>
            <a:r>
              <a:rPr lang="ru-RU" sz="2000" dirty="0" err="1">
                <a:latin typeface="Times New Roman" pitchFamily="18" charset="0"/>
                <a:cs typeface="Times New Roman" pitchFamily="18" charset="0"/>
              </a:rPr>
              <a:t>анимэ</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редан), </a:t>
            </a:r>
            <a:r>
              <a:rPr lang="ru-RU" sz="2000" dirty="0">
                <a:latin typeface="Times New Roman" pitchFamily="18" charset="0"/>
                <a:cs typeface="Times New Roman" pitchFamily="18" charset="0"/>
              </a:rPr>
              <a:t>в которой есть свой устав и </a:t>
            </a:r>
            <a:r>
              <a:rPr lang="ru-RU" sz="2000" dirty="0" err="1">
                <a:latin typeface="Times New Roman" pitchFamily="18" charset="0"/>
                <a:cs typeface="Times New Roman" pitchFamily="18" charset="0"/>
              </a:rPr>
              <a:t>дресс</a:t>
            </a:r>
            <a:r>
              <a:rPr lang="ru-RU" sz="2000" dirty="0">
                <a:latin typeface="Times New Roman" pitchFamily="18" charset="0"/>
                <a:cs typeface="Times New Roman" pitchFamily="18" charset="0"/>
              </a:rPr>
              <a:t>-код. Этот вопрос надлежит прояснить как можно раньше, чтобы по возможности предотвратить нежелательное влияние группы на его личность.</a:t>
            </a:r>
          </a:p>
          <a:p>
            <a:pPr marL="285750" indent="-285750">
              <a:buFont typeface="Arial" pitchFamily="34" charset="0"/>
              <a:buChar char="•"/>
            </a:pPr>
            <a:r>
              <a:rPr lang="ru-RU" sz="2000" dirty="0">
                <a:latin typeface="Times New Roman" pitchFamily="18" charset="0"/>
                <a:cs typeface="Times New Roman" pitchFamily="18" charset="0"/>
              </a:rPr>
              <a:t>Также стоит насторожиться, если вдруг в доме появилась новая дорогая вещь. С целью исключения воровства узнайте чья она и как она попала к подростку.</a:t>
            </a:r>
          </a:p>
          <a:p>
            <a:pPr marL="285750" indent="-285750">
              <a:buFont typeface="Arial" pitchFamily="34" charset="0"/>
              <a:buChar char="•"/>
            </a:pPr>
            <a:r>
              <a:rPr lang="ru-RU" sz="2000" dirty="0">
                <a:latin typeface="Times New Roman" pitchFamily="18" charset="0"/>
                <a:cs typeface="Times New Roman" pitchFamily="18" charset="0"/>
              </a:rPr>
              <a:t>У ребенка отсутствующий взгляд, заторможенность, замкнутость, замедленность речи. В этом случае нужно проявить </a:t>
            </a:r>
            <a:endParaRPr lang="ru-RU" sz="2000" dirty="0" smtClean="0">
              <a:latin typeface="Times New Roman" pitchFamily="18" charset="0"/>
              <a:cs typeface="Times New Roman" pitchFamily="18" charset="0"/>
            </a:endParaRPr>
          </a:p>
          <a:p>
            <a:pPr marL="285750" indent="-285750">
              <a:buFont typeface="Arial" pitchFamily="34" charset="0"/>
              <a:buChar char="•"/>
            </a:pPr>
            <a:r>
              <a:rPr lang="ru-RU" sz="2000" dirty="0" smtClean="0">
                <a:latin typeface="Times New Roman" pitchFamily="18" charset="0"/>
                <a:cs typeface="Times New Roman" pitchFamily="18" charset="0"/>
              </a:rPr>
              <a:t>родительскую </a:t>
            </a:r>
            <a:r>
              <a:rPr lang="ru-RU" sz="2000" dirty="0">
                <a:latin typeface="Times New Roman" pitchFamily="18" charset="0"/>
                <a:cs typeface="Times New Roman" pitchFamily="18" charset="0"/>
              </a:rPr>
              <a:t>заботу: напоить его чаем, укрыть теплым пледом, посидеть с ним рядом бок о бок, спросить его о самочувствии. В случае необходимости вызвать врача. Все выяснения обстоятельств лучше отложить до того момента, когда он будет лучше себя чувствовать. Так Вы дадите понять ребенку, что любите его, несмотря на то, что он может быть неправ.</a:t>
            </a:r>
          </a:p>
        </p:txBody>
      </p:sp>
      <p:pic>
        <p:nvPicPr>
          <p:cNvPr id="3074" name="Picture 2" descr="Picture backgroun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5" b="99617" l="0" r="100000"/>
                    </a14:imgEffect>
                  </a14:imgLayer>
                </a14:imgProps>
              </a:ext>
              <a:ext uri="{28A0092B-C50C-407E-A947-70E740481C1C}">
                <a14:useLocalDpi xmlns:a14="http://schemas.microsoft.com/office/drawing/2010/main" val="0"/>
              </a:ext>
            </a:extLst>
          </a:blip>
          <a:srcRect/>
          <a:stretch>
            <a:fillRect/>
          </a:stretch>
        </p:blipFill>
        <p:spPr bwMode="auto">
          <a:xfrm>
            <a:off x="7524328" y="3387949"/>
            <a:ext cx="1551305"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474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131840" y="160338"/>
            <a:ext cx="4610373" cy="882119"/>
          </a:xfrm>
        </p:spPr>
        <p:txBody>
          <a:bodyPr>
            <a:normAutofit fontScale="85000" lnSpcReduction="20000"/>
          </a:bodyPr>
          <a:lstStyle/>
          <a:p>
            <a:pPr algn="ctr"/>
            <a:r>
              <a:rPr lang="ru-RU" b="1" dirty="0">
                <a:solidFill>
                  <a:schemeClr val="tx1"/>
                </a:solidFill>
                <a:latin typeface="Times New Roman" pitchFamily="18" charset="0"/>
                <a:cs typeface="Times New Roman" pitchFamily="18" charset="0"/>
              </a:rPr>
              <a:t>ФЕДЕРАЛЬНЫЙ ПРОЕКТ </a:t>
            </a:r>
          </a:p>
          <a:p>
            <a:pPr algn="ctr"/>
            <a:r>
              <a:rPr lang="ru-RU" b="1" dirty="0">
                <a:solidFill>
                  <a:schemeClr val="tx1"/>
                </a:solidFill>
                <a:latin typeface="Times New Roman" pitchFamily="18" charset="0"/>
                <a:cs typeface="Times New Roman" pitchFamily="18" charset="0"/>
              </a:rPr>
              <a:t>СОВРЕМЕННАЯ ШКОЛА</a:t>
            </a:r>
          </a:p>
        </p:txBody>
      </p:sp>
      <p:sp>
        <p:nvSpPr>
          <p:cNvPr id="5" name="AutoShape 7" descr="https://amsp.permkrai.ru/upload/medialibrary/368/h292lh8gym7miul7621nfh0wjiikpz2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4" name="Picture 10" descr="https://sh18-cherepovec-r19.gosweb.gosuslugi.ru/netcat_files/175/2887/logotip.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09" b="91540" l="648" r="99474"/>
                    </a14:imgEffect>
                    <a14:imgEffect>
                      <a14:colorTemperature colorTemp="5300"/>
                    </a14:imgEffect>
                  </a14:imgLayer>
                </a14:imgProps>
              </a:ext>
              <a:ext uri="{28A0092B-C50C-407E-A947-70E740481C1C}">
                <a14:useLocalDpi xmlns:a14="http://schemas.microsoft.com/office/drawing/2010/main" val="0"/>
              </a:ext>
            </a:extLst>
          </a:blip>
          <a:srcRect r="43452" b="29300"/>
          <a:stretch/>
        </p:blipFill>
        <p:spPr bwMode="auto">
          <a:xfrm>
            <a:off x="-26067" y="-315416"/>
            <a:ext cx="2294446" cy="22232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nskmys218.ru/images/documentation/%D0%9A%D0%BE%D0%BD%D1%81%D1%83%D0%BB%D1%8C%D1%82%D0%B0%D1%82%D0%B8%D0%B2%D0%BD%D1%8B%D0%B9_%D1%86%D0%B5%D0%BD%D1%82%D1%80/%D0%A0%D0%B5%D0%BA%D0%BB%D0%B0%D0%BC%D0%B0_%D0%9A%D0%BE%D0%BD%D1%81%D1%83%D0%BB%D1%8C%D1%82%D0%B0%D1%86%D0%B8%D0%B8_%D1%80%D0%BE%D0%B4%D0%B8%D1%82%D0%B5%D0%BB%D0%B5%D0%B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37" t="48158" r="6053" b="2701"/>
          <a:stretch/>
        </p:blipFill>
        <p:spPr bwMode="auto">
          <a:xfrm>
            <a:off x="490705" y="1772816"/>
            <a:ext cx="8129378"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7573" y="4365104"/>
            <a:ext cx="8129378" cy="2185214"/>
          </a:xfrm>
          <a:prstGeom prst="rect">
            <a:avLst/>
          </a:prstGeom>
        </p:spPr>
        <p:txBody>
          <a:bodyPr wrap="square">
            <a:spAutoFit/>
          </a:bodyPr>
          <a:lstStyle/>
          <a:p>
            <a:pPr algn="ctr"/>
            <a:r>
              <a:rPr lang="ru-RU" sz="2000" dirty="0">
                <a:latin typeface="Times New Roman" pitchFamily="18" charset="0"/>
                <a:cs typeface="Times New Roman" pitchFamily="18" charset="0"/>
              </a:rPr>
              <a:t>В летнее время в нашей школе будет работать </a:t>
            </a:r>
            <a:r>
              <a:rPr lang="ru-RU" sz="3600" b="1" dirty="0" smtClean="0">
                <a:latin typeface="Times New Roman" pitchFamily="18" charset="0"/>
                <a:cs typeface="Times New Roman" pitchFamily="18" charset="0"/>
              </a:rPr>
              <a:t>Консультативный </a:t>
            </a:r>
            <a:r>
              <a:rPr lang="ru-RU" sz="3600" b="1" dirty="0">
                <a:latin typeface="Times New Roman" pitchFamily="18" charset="0"/>
                <a:cs typeface="Times New Roman" pitchFamily="18" charset="0"/>
              </a:rPr>
              <a:t>центр</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Специалисты </a:t>
            </a:r>
            <a:r>
              <a:rPr lang="ru-RU" sz="2000" dirty="0">
                <a:latin typeface="Times New Roman" pitchFamily="18" charset="0"/>
                <a:cs typeface="Times New Roman" pitchFamily="18" charset="0"/>
              </a:rPr>
              <a:t>сопровождения готовы ответить на ваши вопросы и </a:t>
            </a:r>
            <a:r>
              <a:rPr lang="ru-RU" sz="2000" dirty="0" smtClean="0">
                <a:latin typeface="Times New Roman" pitchFamily="18" charset="0"/>
                <a:cs typeface="Times New Roman" pitchFamily="18" charset="0"/>
              </a:rPr>
              <a:t>помочь  </a:t>
            </a:r>
            <a:r>
              <a:rPr lang="ru-RU" sz="2000" dirty="0">
                <a:latin typeface="Times New Roman" pitchFamily="18" charset="0"/>
                <a:cs typeface="Times New Roman" pitchFamily="18" charset="0"/>
              </a:rPr>
              <a:t>при решении проблемных </a:t>
            </a:r>
            <a:r>
              <a:rPr lang="ru-RU" sz="2000" dirty="0" smtClean="0">
                <a:latin typeface="Times New Roman" pitchFamily="18" charset="0"/>
                <a:cs typeface="Times New Roman" pitchFamily="18" charset="0"/>
              </a:rPr>
              <a:t>ситуаций</a:t>
            </a:r>
          </a:p>
          <a:p>
            <a:pPr algn="ctr"/>
            <a:r>
              <a:rPr lang="ru-RU" sz="2000" dirty="0" smtClean="0">
                <a:hlinkClick r:id="rId5"/>
              </a:rPr>
              <a:t>8 (383) 388-46-78</a:t>
            </a:r>
            <a:r>
              <a:rPr lang="ru-RU" sz="2000" dirty="0" smtClean="0"/>
              <a:t> </a:t>
            </a:r>
            <a:r>
              <a:rPr lang="ru-RU" sz="2000" dirty="0" smtClean="0">
                <a:latin typeface="Times New Roman" pitchFamily="18" charset="0"/>
                <a:cs typeface="Times New Roman" pitchFamily="18" charset="0"/>
              </a:rPr>
              <a:t>(попросить связать со специалистом сопровождения)</a:t>
            </a:r>
            <a:endParaRPr lang="ru-RU" sz="2000" dirty="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097164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6672"/>
            <a:ext cx="5548536" cy="564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6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988840"/>
            <a:ext cx="5958408" cy="2800767"/>
          </a:xfrm>
          <a:prstGeom prst="rect">
            <a:avLst/>
          </a:prstGeom>
        </p:spPr>
        <p:txBody>
          <a:bodyPr wrap="square">
            <a:spAutoFit/>
          </a:bodyPr>
          <a:lstStyle/>
          <a:p>
            <a:pPr algn="ctr"/>
            <a:r>
              <a:rPr lang="ru-RU" sz="3200" dirty="0">
                <a:latin typeface="Times New Roman" pitchFamily="18" charset="0"/>
                <a:cs typeface="Times New Roman" pitchFamily="18" charset="0"/>
              </a:rPr>
              <a:t> </a:t>
            </a:r>
          </a:p>
          <a:p>
            <a:pPr algn="ctr"/>
            <a:r>
              <a:rPr lang="ru-RU" sz="3600" dirty="0">
                <a:latin typeface="Times New Roman" pitchFamily="18" charset="0"/>
                <a:cs typeface="Times New Roman" pitchFamily="18" charset="0"/>
              </a:rPr>
              <a:t>Подросток вне школы: риски и возможности в летний период. Как разделить зону ответственности?</a:t>
            </a:r>
          </a:p>
        </p:txBody>
      </p:sp>
      <p:pic>
        <p:nvPicPr>
          <p:cNvPr id="5" name="Рисунок 4" descr="ZCTP_aRsl08.jpg">
            <a:extLst>
              <a:ext uri="{FF2B5EF4-FFF2-40B4-BE49-F238E27FC236}">
                <a16:creationId xmlns:a16="http://schemas.microsoft.com/office/drawing/2014/main" xmlns="" id="{2F711409-8C9C-41DA-AF6C-F26B1962C06D}"/>
              </a:ext>
            </a:extLst>
          </p:cNvPr>
          <p:cNvPicPr>
            <a:picLocks noChangeAspect="1"/>
          </p:cNvPicPr>
          <p:nvPr/>
        </p:nvPicPr>
        <p:blipFill>
          <a:blip r:embed="rId2" cstate="print"/>
          <a:stretch>
            <a:fillRect/>
          </a:stretch>
        </p:blipFill>
        <p:spPr>
          <a:xfrm>
            <a:off x="0" y="20878"/>
            <a:ext cx="7560840" cy="1902097"/>
          </a:xfrm>
          <a:prstGeom prst="rect">
            <a:avLst/>
          </a:prstGeom>
        </p:spPr>
      </p:pic>
      <p:sp>
        <p:nvSpPr>
          <p:cNvPr id="6" name="Заголовок 1"/>
          <p:cNvSpPr txBox="1">
            <a:spLocks/>
          </p:cNvSpPr>
          <p:nvPr/>
        </p:nvSpPr>
        <p:spPr>
          <a:xfrm>
            <a:off x="26782" y="5517232"/>
            <a:ext cx="404363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1600" dirty="0">
              <a:latin typeface="Times New Roman" pitchFamily="18" charset="0"/>
              <a:cs typeface="Times New Roman" pitchFamily="18" charset="0"/>
            </a:endParaRPr>
          </a:p>
        </p:txBody>
      </p:sp>
      <p:sp>
        <p:nvSpPr>
          <p:cNvPr id="2" name="Прямоугольник 1"/>
          <p:cNvSpPr/>
          <p:nvPr/>
        </p:nvSpPr>
        <p:spPr>
          <a:xfrm>
            <a:off x="251520" y="5459903"/>
            <a:ext cx="4572000" cy="1200329"/>
          </a:xfrm>
          <a:prstGeom prst="rect">
            <a:avLst/>
          </a:prstGeom>
        </p:spPr>
        <p:txBody>
          <a:bodyPr>
            <a:spAutoFit/>
          </a:bodyPr>
          <a:lstStyle/>
          <a:p>
            <a:r>
              <a:rPr lang="ru-RU" b="1" dirty="0">
                <a:latin typeface="Times New Roman" pitchFamily="18" charset="0"/>
                <a:cs typeface="Times New Roman" pitchFamily="18" charset="0"/>
              </a:rPr>
              <a:t>Гетман Н.В.  </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Заведующий психолого-педагогической службой, педагог-психолог высшей категории МАОУ СОШ № 218 </a:t>
            </a:r>
          </a:p>
        </p:txBody>
      </p:sp>
      <p:pic>
        <p:nvPicPr>
          <p:cNvPr id="1026"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553263"/>
            <a:ext cx="2940792" cy="32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644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116632"/>
            <a:ext cx="7272808" cy="4832092"/>
          </a:xfrm>
          <a:prstGeom prst="rect">
            <a:avLst/>
          </a:prstGeom>
        </p:spPr>
        <p:txBody>
          <a:bodyPr wrap="square">
            <a:spAutoFit/>
          </a:bodyPr>
          <a:lstStyle/>
          <a:p>
            <a:pPr algn="r"/>
            <a:r>
              <a:rPr lang="ru-RU" sz="2800" dirty="0" smtClean="0">
                <a:latin typeface="Times New Roman" pitchFamily="18" charset="0"/>
                <a:cs typeface="Times New Roman" pitchFamily="18" charset="0"/>
              </a:rPr>
              <a:t>Скоро наступит </a:t>
            </a:r>
            <a:r>
              <a:rPr lang="ru-RU" sz="2800" dirty="0">
                <a:latin typeface="Times New Roman" pitchFamily="18" charset="0"/>
                <a:cs typeface="Times New Roman" pitchFamily="18" charset="0"/>
              </a:rPr>
              <a:t>лето. Для ребят - радость, для родителей </a:t>
            </a:r>
            <a:r>
              <a:rPr lang="ru-RU" sz="2800" dirty="0" smtClean="0">
                <a:latin typeface="Times New Roman" pitchFamily="18" charset="0"/>
                <a:cs typeface="Times New Roman" pitchFamily="18" charset="0"/>
              </a:rPr>
              <a:t>– забота, для педагогов тревога. Ведь </a:t>
            </a:r>
            <a:r>
              <a:rPr lang="ru-RU" sz="2800" dirty="0">
                <a:latin typeface="Times New Roman" pitchFamily="18" charset="0"/>
                <a:cs typeface="Times New Roman" pitchFamily="18" charset="0"/>
              </a:rPr>
              <a:t>весь год подросток находился в школьной системе с ее правилами и порядками. А летом </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улица, </a:t>
            </a:r>
            <a:r>
              <a:rPr lang="ru-RU" sz="2800" dirty="0" smtClean="0">
                <a:latin typeface="Times New Roman" pitchFamily="18" charset="0"/>
                <a:cs typeface="Times New Roman" pitchFamily="18" charset="0"/>
              </a:rPr>
              <a:t>компании </a:t>
            </a:r>
            <a:r>
              <a:rPr lang="ru-RU" sz="2800" dirty="0">
                <a:latin typeface="Times New Roman" pitchFamily="18" charset="0"/>
                <a:cs typeface="Times New Roman" pitchFamily="18" charset="0"/>
              </a:rPr>
              <a:t>и практически полное отсутствие надзора за тем, чем занимается ребенок, пока родители на работе. Как правило, летом наблюдается резкий рост детской преступности и </a:t>
            </a:r>
            <a:r>
              <a:rPr lang="ru-RU" sz="2800" dirty="0" smtClean="0">
                <a:latin typeface="Times New Roman" pitchFamily="18" charset="0"/>
                <a:cs typeface="Times New Roman" pitchFamily="18" charset="0"/>
              </a:rPr>
              <a:t>правонарушений и попадание детей в кризисные ситуации. </a:t>
            </a:r>
            <a:endParaRPr lang="ru-RU" sz="2800" dirty="0">
              <a:latin typeface="Times New Roman" pitchFamily="18" charset="0"/>
              <a:cs typeface="Times New Roman" pitchFamily="18" charset="0"/>
            </a:endParaRPr>
          </a:p>
        </p:txBody>
      </p:sp>
      <p:pic>
        <p:nvPicPr>
          <p:cNvPr id="2050" name="Picture 2" descr="Picture backgroun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1667" y1="35674" x2="51667" y2="35674"/>
                        <a14:foregroundMark x1="53000" y1="30056" x2="53000" y2="30056"/>
                        <a14:foregroundMark x1="52667" y1="26545" x2="52667" y2="26545"/>
                        <a14:foregroundMark x1="52222" y1="41292" x2="52222" y2="41292"/>
                        <a14:foregroundMark x1="56111" y1="53792" x2="56111" y2="53792"/>
                        <a14:foregroundMark x1="57000" y1="58567" x2="57000" y2="58567"/>
                      </a14:backgroundRemoval>
                    </a14:imgEffect>
                  </a14:imgLayer>
                </a14:imgProps>
              </a:ext>
              <a:ext uri="{28A0092B-C50C-407E-A947-70E740481C1C}">
                <a14:useLocalDpi xmlns:a14="http://schemas.microsoft.com/office/drawing/2010/main" val="0"/>
              </a:ext>
            </a:extLst>
          </a:blip>
          <a:srcRect/>
          <a:stretch>
            <a:fillRect/>
          </a:stretch>
        </p:blipFill>
        <p:spPr bwMode="auto">
          <a:xfrm>
            <a:off x="-904432" y="3068960"/>
            <a:ext cx="4789516"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13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1260606841"/>
              </p:ext>
            </p:extLst>
          </p:nvPr>
        </p:nvGraphicFramePr>
        <p:xfrm>
          <a:off x="1594397" y="178711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108520" y="260598"/>
            <a:ext cx="5760640" cy="5760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2400" dirty="0" smtClean="0">
                <a:latin typeface="Times New Roman" pitchFamily="18" charset="0"/>
                <a:cs typeface="Times New Roman" pitchFamily="18" charset="0"/>
              </a:rPr>
              <a:t>Распределение ответственности  между все участниками образовательных отношений в летний период </a:t>
            </a:r>
            <a:endParaRPr lang="ru-RU" sz="2400" dirty="0">
              <a:latin typeface="Times New Roman" pitchFamily="18" charset="0"/>
              <a:cs typeface="Times New Roman" pitchFamily="18" charset="0"/>
            </a:endParaRPr>
          </a:p>
        </p:txBody>
      </p:sp>
      <p:pic>
        <p:nvPicPr>
          <p:cNvPr id="4100" name="Picture 4"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7206" y="4395357"/>
            <a:ext cx="2025541" cy="222586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icture backgroun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8520" y="3672376"/>
            <a:ext cx="2703262" cy="26732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icture background"/>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l="30448" r="24941"/>
          <a:stretch/>
        </p:blipFill>
        <p:spPr bwMode="auto">
          <a:xfrm>
            <a:off x="5184068" y="187789"/>
            <a:ext cx="1512168" cy="215542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Прямая со стрелкой 2"/>
          <p:cNvCxnSpPr/>
          <p:nvPr/>
        </p:nvCxnSpPr>
        <p:spPr>
          <a:xfrm flipH="1" flipV="1">
            <a:off x="5148064" y="2440276"/>
            <a:ext cx="792088" cy="16367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rot="3859103">
            <a:off x="5112186" y="3137773"/>
            <a:ext cx="2304256" cy="52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Информационное оснащение</a:t>
            </a:r>
            <a:endParaRPr lang="ru-RU" dirty="0"/>
          </a:p>
        </p:txBody>
      </p:sp>
      <p:sp>
        <p:nvSpPr>
          <p:cNvPr id="11" name="Прямоугольник 10"/>
          <p:cNvSpPr/>
          <p:nvPr/>
        </p:nvSpPr>
        <p:spPr>
          <a:xfrm>
            <a:off x="3272634" y="5220260"/>
            <a:ext cx="273952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Поведенческие навыки безопасного поведения</a:t>
            </a:r>
            <a:endParaRPr lang="ru-RU" dirty="0"/>
          </a:p>
        </p:txBody>
      </p:sp>
      <p:cxnSp>
        <p:nvCxnSpPr>
          <p:cNvPr id="9" name="Прямая со стрелкой 8"/>
          <p:cNvCxnSpPr/>
          <p:nvPr/>
        </p:nvCxnSpPr>
        <p:spPr>
          <a:xfrm flipH="1">
            <a:off x="3344642" y="4973982"/>
            <a:ext cx="259551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Прямая со стрелкой 11"/>
          <p:cNvCxnSpPr/>
          <p:nvPr/>
        </p:nvCxnSpPr>
        <p:spPr>
          <a:xfrm flipH="1">
            <a:off x="3059832" y="2440275"/>
            <a:ext cx="1008112" cy="15841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Прямоугольник 16"/>
          <p:cNvSpPr/>
          <p:nvPr/>
        </p:nvSpPr>
        <p:spPr>
          <a:xfrm rot="18248646">
            <a:off x="1545139" y="2776107"/>
            <a:ext cx="273952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Поведенческие навыки безопасного поведения</a:t>
            </a:r>
            <a:endParaRPr lang="ru-RU" dirty="0"/>
          </a:p>
        </p:txBody>
      </p:sp>
      <p:cxnSp>
        <p:nvCxnSpPr>
          <p:cNvPr id="15" name="Прямая со стрелкой 14"/>
          <p:cNvCxnSpPr/>
          <p:nvPr/>
        </p:nvCxnSpPr>
        <p:spPr>
          <a:xfrm>
            <a:off x="2339752" y="6021288"/>
            <a:ext cx="432048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Прямоугольник 23"/>
          <p:cNvSpPr/>
          <p:nvPr/>
        </p:nvSpPr>
        <p:spPr>
          <a:xfrm>
            <a:off x="3490269" y="6121924"/>
            <a:ext cx="2304256" cy="52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Информационное оснащение</a:t>
            </a:r>
            <a:endParaRPr lang="ru-RU" dirty="0"/>
          </a:p>
        </p:txBody>
      </p:sp>
      <p:cxnSp>
        <p:nvCxnSpPr>
          <p:cNvPr id="22" name="Прямая со стрелкой 21"/>
          <p:cNvCxnSpPr/>
          <p:nvPr/>
        </p:nvCxnSpPr>
        <p:spPr>
          <a:xfrm flipV="1">
            <a:off x="1474742" y="1551279"/>
            <a:ext cx="1440160" cy="21210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Прямоугольник 26"/>
          <p:cNvSpPr/>
          <p:nvPr/>
        </p:nvSpPr>
        <p:spPr>
          <a:xfrm rot="18320361">
            <a:off x="588314" y="2047195"/>
            <a:ext cx="2304256" cy="52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Информационное оснащение</a:t>
            </a:r>
            <a:endParaRPr lang="ru-RU" dirty="0"/>
          </a:p>
        </p:txBody>
      </p:sp>
      <p:cxnSp>
        <p:nvCxnSpPr>
          <p:cNvPr id="25" name="Прямая со стрелкой 24"/>
          <p:cNvCxnSpPr/>
          <p:nvPr/>
        </p:nvCxnSpPr>
        <p:spPr>
          <a:xfrm>
            <a:off x="6372200" y="1916832"/>
            <a:ext cx="1152128" cy="247852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30" name="Прямоугольник 29"/>
          <p:cNvSpPr/>
          <p:nvPr/>
        </p:nvSpPr>
        <p:spPr>
          <a:xfrm rot="3806084">
            <a:off x="6128009" y="2613577"/>
            <a:ext cx="273952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Поведенческие навыки безопасного поведения</a:t>
            </a:r>
            <a:endParaRPr lang="ru-RU" dirty="0"/>
          </a:p>
        </p:txBody>
      </p:sp>
    </p:spTree>
    <p:extLst>
      <p:ext uri="{BB962C8B-B14F-4D97-AF65-F5344CB8AC3E}">
        <p14:creationId xmlns:p14="http://schemas.microsoft.com/office/powerpoint/2010/main" val="27477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2935" y="319980"/>
            <a:ext cx="2285241" cy="400110"/>
          </a:xfrm>
          <a:prstGeom prst="rect">
            <a:avLst/>
          </a:prstGeom>
        </p:spPr>
        <p:txBody>
          <a:bodyPr wrap="none">
            <a:spAutoFit/>
          </a:bodyPr>
          <a:lstStyle/>
          <a:p>
            <a:r>
              <a:rPr lang="ru-RU" sz="2000" dirty="0">
                <a:latin typeface="Times New Roman" pitchFamily="18" charset="0"/>
                <a:cs typeface="Times New Roman" pitchFamily="18" charset="0"/>
              </a:rPr>
              <a:t>Ошибки родителей</a:t>
            </a:r>
          </a:p>
        </p:txBody>
      </p:sp>
      <p:sp>
        <p:nvSpPr>
          <p:cNvPr id="5" name="Прямоугольник 4"/>
          <p:cNvSpPr/>
          <p:nvPr/>
        </p:nvSpPr>
        <p:spPr>
          <a:xfrm>
            <a:off x="362935" y="836712"/>
            <a:ext cx="8097497" cy="3785652"/>
          </a:xfrm>
          <a:prstGeom prst="rect">
            <a:avLst/>
          </a:prstGeom>
        </p:spPr>
        <p:txBody>
          <a:bodyPr wrap="square">
            <a:spAutoFit/>
          </a:bodyPr>
          <a:lstStyle/>
          <a:p>
            <a:r>
              <a:rPr lang="ru-RU" sz="2000" dirty="0" smtClean="0">
                <a:latin typeface="Times New Roman" pitchFamily="18" charset="0"/>
                <a:cs typeface="Times New Roman" pitchFamily="18" charset="0"/>
              </a:rPr>
              <a:t>1.Убеждение</a:t>
            </a:r>
            <a:r>
              <a:rPr lang="ru-RU" sz="2000" dirty="0">
                <a:latin typeface="Times New Roman" pitchFamily="18" charset="0"/>
                <a:cs typeface="Times New Roman" pitchFamily="18" charset="0"/>
              </a:rPr>
              <a:t>, что ребенок сам найдет себе занятия. Да, найдет – это будут гаджеты и компьютерные игры.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2</a:t>
            </a:r>
            <a:r>
              <a:rPr lang="ru-RU" sz="2000" dirty="0">
                <a:latin typeface="Times New Roman" pitchFamily="18" charset="0"/>
                <a:cs typeface="Times New Roman" pitchFamily="18" charset="0"/>
              </a:rPr>
              <a:t>. Стремление чем-то занять ребенка без своего участия. Да, если вы готовы оплатить поездку в дорогой детский лагерь, купить 10 посещений в разные развлекательные центры, интерактивные музеи и т.д. При этом ребенок все равно будет скучать по общению с вами.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3</a:t>
            </a:r>
            <a:r>
              <a:rPr lang="ru-RU" sz="2000" dirty="0">
                <a:latin typeface="Times New Roman" pitchFamily="18" charset="0"/>
                <a:cs typeface="Times New Roman" pitchFamily="18" charset="0"/>
              </a:rPr>
              <a:t>. Мнение, что ребенок должен каждую минуту что-то изучать, чем-то заниматься, где-то участвовать. Дети – такие же люди, как и взрослые. Им тоже нужны периоды перезагрузки и эмоциональные разрядки. Нет ничего плохого в «овощных» (бесполезных с точки зрения учебы и развития) днях. Особенно, если они еще и проведены совместно с родителями.</a:t>
            </a:r>
          </a:p>
        </p:txBody>
      </p:sp>
      <p:sp>
        <p:nvSpPr>
          <p:cNvPr id="6" name="Прямоугольник 5"/>
          <p:cNvSpPr/>
          <p:nvPr/>
        </p:nvSpPr>
        <p:spPr>
          <a:xfrm>
            <a:off x="235809" y="4941168"/>
            <a:ext cx="8601553" cy="1323439"/>
          </a:xfrm>
          <a:prstGeom prst="rect">
            <a:avLst/>
          </a:prstGeom>
        </p:spPr>
        <p:txBody>
          <a:bodyPr wrap="square">
            <a:spAutoFit/>
          </a:bodyPr>
          <a:lstStyle/>
          <a:p>
            <a:pPr algn="ctr"/>
            <a:r>
              <a:rPr lang="ru-RU" sz="1600" dirty="0">
                <a:latin typeface="Times New Roman" pitchFamily="18" charset="0"/>
                <a:cs typeface="Times New Roman" pitchFamily="18" charset="0"/>
              </a:rPr>
              <a:t>Досуг является благоприятной почвой для испытания фундаментальных человеческих потребностей. В процессе досуга человеку гораздо проще формировать уважительное отношение к себе, даже личные недостатки можно преодолеть посредством досуговой активности. Досуг способствует выходу из стрессов и мелких беспокойств. Особая ценность досуга заключается в том, что он может помочь личности реализовать то лучшее, что в ней есть.</a:t>
            </a:r>
          </a:p>
        </p:txBody>
      </p:sp>
    </p:spTree>
    <p:extLst>
      <p:ext uri="{BB962C8B-B14F-4D97-AF65-F5344CB8AC3E}">
        <p14:creationId xmlns:p14="http://schemas.microsoft.com/office/powerpoint/2010/main" val="128218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5184576" cy="3416320"/>
          </a:xfrm>
          <a:prstGeom prst="rect">
            <a:avLst/>
          </a:prstGeom>
        </p:spPr>
        <p:txBody>
          <a:bodyPr wrap="square">
            <a:spAutoFit/>
          </a:bodyPr>
          <a:lstStyle/>
          <a:p>
            <a:r>
              <a:rPr lang="ru-RU" sz="2400" dirty="0">
                <a:latin typeface="Times New Roman" pitchFamily="18" charset="0"/>
                <a:cs typeface="Times New Roman" pitchFamily="18" charset="0"/>
              </a:rPr>
              <a:t>Досуг - деятельность в свободное время вне сферы общественного и бытового труда, благодаря которой индивид восстанавливает свою способность к труду и развивает в себе в основном те умения и способности, которые невозможно усовершенствовать в сфере трудовой деятельности.</a:t>
            </a:r>
          </a:p>
        </p:txBody>
      </p:sp>
      <p:pic>
        <p:nvPicPr>
          <p:cNvPr id="3074" name="Picture 2" descr="Picture backgroun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802" l="0" r="99565">
                        <a14:foregroundMark x1="43696" y1="73293" x2="43696" y2="73293"/>
                        <a14:foregroundMark x1="38804" y1="69820" x2="38804" y2="69820"/>
                        <a14:foregroundMark x1="33478" y1="68263" x2="33478" y2="68263"/>
                        <a14:foregroundMark x1="34239" y1="91257" x2="34239" y2="91257"/>
                        <a14:foregroundMark x1="28370" y1="91377" x2="28370" y2="91377"/>
                        <a14:foregroundMark x1="24783" y1="88144" x2="24783" y2="88144"/>
                        <a14:foregroundMark x1="59348" y1="91377" x2="59348" y2="91377"/>
                        <a14:foregroundMark x1="78152" y1="62994" x2="78152" y2="62994"/>
                        <a14:foregroundMark x1="45217" y1="56647" x2="45217" y2="56647"/>
                        <a14:foregroundMark x1="31848" y1="57964" x2="31848" y2="57964"/>
                        <a14:foregroundMark x1="51087" y1="37964" x2="51087" y2="37964"/>
                      </a14:backgroundRemoval>
                    </a14:imgEffect>
                  </a14:imgLayer>
                </a14:imgProps>
              </a:ext>
              <a:ext uri="{28A0092B-C50C-407E-A947-70E740481C1C}">
                <a14:useLocalDpi xmlns:a14="http://schemas.microsoft.com/office/drawing/2010/main" val="0"/>
              </a:ext>
            </a:extLst>
          </a:blip>
          <a:srcRect/>
          <a:stretch>
            <a:fillRect/>
          </a:stretch>
        </p:blipFill>
        <p:spPr bwMode="auto">
          <a:xfrm>
            <a:off x="4788024" y="2670737"/>
            <a:ext cx="4176464" cy="379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46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16632"/>
            <a:ext cx="8064896" cy="5016758"/>
          </a:xfrm>
          <a:prstGeom prst="rect">
            <a:avLst/>
          </a:prstGeom>
        </p:spPr>
        <p:txBody>
          <a:bodyPr wrap="square">
            <a:spAutoFit/>
          </a:bodyPr>
          <a:lstStyle/>
          <a:p>
            <a:pPr marL="285750" indent="-285750">
              <a:buFontTx/>
              <a:buChar char="-"/>
            </a:pPr>
            <a:r>
              <a:rPr lang="ru-RU" sz="2000" dirty="0" smtClean="0">
                <a:latin typeface="Times New Roman" pitchFamily="18" charset="0"/>
                <a:cs typeface="Times New Roman" pitchFamily="18" charset="0"/>
              </a:rPr>
              <a:t>досуг </a:t>
            </a:r>
            <a:r>
              <a:rPr lang="ru-RU" sz="2000" dirty="0">
                <a:latin typeface="Times New Roman" pitchFamily="18" charset="0"/>
                <a:cs typeface="Times New Roman" pitchFamily="18" charset="0"/>
              </a:rPr>
              <a:t>имеет ярко выраженные физиологические, психологические и социальные аспекты; </a:t>
            </a:r>
            <a:endParaRPr lang="ru-RU" sz="2000" dirty="0" smtClean="0">
              <a:latin typeface="Times New Roman" pitchFamily="18" charset="0"/>
              <a:cs typeface="Times New Roman" pitchFamily="18" charset="0"/>
            </a:endParaRPr>
          </a:p>
          <a:p>
            <a:pPr marL="285750" indent="-285750">
              <a:buFontTx/>
              <a:buChar char="-"/>
            </a:pPr>
            <a:r>
              <a:rPr lang="ru-RU" sz="2000" dirty="0" smtClean="0">
                <a:latin typeface="Times New Roman" pitchFamily="18" charset="0"/>
                <a:cs typeface="Times New Roman" pitchFamily="18" charset="0"/>
              </a:rPr>
              <a:t>досуг </a:t>
            </a:r>
            <a:r>
              <a:rPr lang="ru-RU" sz="2000" dirty="0">
                <a:latin typeface="Times New Roman" pitchFamily="18" charset="0"/>
                <a:cs typeface="Times New Roman" pitchFamily="18" charset="0"/>
              </a:rPr>
              <a:t>основан на добровольности при выборе рода занятий и степени </a:t>
            </a:r>
            <a:r>
              <a:rPr lang="ru-RU" sz="2000" dirty="0" smtClean="0">
                <a:latin typeface="Times New Roman" pitchFamily="18" charset="0"/>
                <a:cs typeface="Times New Roman" pitchFamily="18" charset="0"/>
              </a:rPr>
              <a:t>активности;</a:t>
            </a:r>
          </a:p>
          <a:p>
            <a:pPr marL="285750" indent="-285750">
              <a:buFontTx/>
              <a:buChar char="-"/>
            </a:pPr>
            <a:r>
              <a:rPr lang="ru-RU" sz="2000" dirty="0" smtClean="0">
                <a:latin typeface="Times New Roman" pitchFamily="18" charset="0"/>
                <a:cs typeface="Times New Roman" pitchFamily="18" charset="0"/>
              </a:rPr>
              <a:t>досуг </a:t>
            </a:r>
            <a:r>
              <a:rPr lang="ru-RU" sz="2000" dirty="0">
                <a:latin typeface="Times New Roman" pitchFamily="18" charset="0"/>
                <a:cs typeface="Times New Roman" pitchFamily="18" charset="0"/>
              </a:rPr>
              <a:t>предполагает не регламентированную, а свободную творческую деятельность; </a:t>
            </a:r>
            <a:endParaRPr lang="ru-RU" sz="2000" dirty="0" smtClean="0">
              <a:latin typeface="Times New Roman" pitchFamily="18" charset="0"/>
              <a:cs typeface="Times New Roman" pitchFamily="18" charset="0"/>
            </a:endParaRPr>
          </a:p>
          <a:p>
            <a:pPr marL="285750" indent="-285750">
              <a:buFontTx/>
              <a:buChar char="-"/>
            </a:pPr>
            <a:r>
              <a:rPr lang="ru-RU" sz="2000" dirty="0" smtClean="0">
                <a:latin typeface="Times New Roman" pitchFamily="18" charset="0"/>
                <a:cs typeface="Times New Roman" pitchFamily="18" charset="0"/>
              </a:rPr>
              <a:t>досуг </a:t>
            </a:r>
            <a:r>
              <a:rPr lang="ru-RU" sz="2000" dirty="0">
                <a:latin typeface="Times New Roman" pitchFamily="18" charset="0"/>
                <a:cs typeface="Times New Roman" pitchFamily="18" charset="0"/>
              </a:rPr>
              <a:t>формирует и развивает личность; </a:t>
            </a:r>
            <a:endParaRPr lang="ru-RU" sz="2000" dirty="0" smtClean="0">
              <a:latin typeface="Times New Roman" pitchFamily="18" charset="0"/>
              <a:cs typeface="Times New Roman" pitchFamily="18" charset="0"/>
            </a:endParaRPr>
          </a:p>
          <a:p>
            <a:pPr marL="285750" indent="-285750">
              <a:buFontTx/>
              <a:buChar char="-"/>
            </a:pPr>
            <a:r>
              <a:rPr lang="ru-RU" sz="2000" dirty="0" smtClean="0">
                <a:latin typeface="Times New Roman" pitchFamily="18" charset="0"/>
                <a:cs typeface="Times New Roman" pitchFamily="18" charset="0"/>
              </a:rPr>
              <a:t>досуг </a:t>
            </a:r>
            <a:r>
              <a:rPr lang="ru-RU" sz="2000" dirty="0">
                <a:latin typeface="Times New Roman" pitchFamily="18" charset="0"/>
                <a:cs typeface="Times New Roman" pitchFamily="18" charset="0"/>
              </a:rPr>
              <a:t>способствует самовыражению, самоутверждению и саморазвитию личности через свободно выбранные действия; </a:t>
            </a:r>
            <a:endParaRPr lang="ru-RU" sz="2000" dirty="0" smtClean="0">
              <a:latin typeface="Times New Roman" pitchFamily="18" charset="0"/>
              <a:cs typeface="Times New Roman" pitchFamily="18" charset="0"/>
            </a:endParaRPr>
          </a:p>
          <a:p>
            <a:pPr marL="285750" indent="-285750">
              <a:buFontTx/>
              <a:buChar char="-"/>
            </a:pPr>
            <a:r>
              <a:rPr lang="ru-RU" sz="2000" dirty="0" smtClean="0">
                <a:latin typeface="Times New Roman" pitchFamily="18" charset="0"/>
                <a:cs typeface="Times New Roman" pitchFamily="18" charset="0"/>
              </a:rPr>
              <a:t>досуг </a:t>
            </a:r>
            <a:r>
              <a:rPr lang="ru-RU" sz="2000" dirty="0">
                <a:latin typeface="Times New Roman" pitchFamily="18" charset="0"/>
                <a:cs typeface="Times New Roman" pitchFamily="18" charset="0"/>
              </a:rPr>
              <a:t>стимулирует творческую инициативу; </a:t>
            </a:r>
            <a:endParaRPr lang="ru-RU" sz="2000" dirty="0" smtClean="0">
              <a:latin typeface="Times New Roman" pitchFamily="18" charset="0"/>
              <a:cs typeface="Times New Roman" pitchFamily="18" charset="0"/>
            </a:endParaRPr>
          </a:p>
          <a:p>
            <a:pPr marL="285750" indent="-285750">
              <a:buFontTx/>
              <a:buChar char="-"/>
            </a:pPr>
            <a:r>
              <a:rPr lang="ru-RU" sz="2000" dirty="0" smtClean="0">
                <a:latin typeface="Times New Roman" pitchFamily="18" charset="0"/>
                <a:cs typeface="Times New Roman" pitchFamily="18" charset="0"/>
              </a:rPr>
              <a:t>досуг </a:t>
            </a:r>
            <a:r>
              <a:rPr lang="ru-RU" sz="2000" dirty="0">
                <a:latin typeface="Times New Roman" pitchFamily="18" charset="0"/>
                <a:cs typeface="Times New Roman" pitchFamily="18" charset="0"/>
              </a:rPr>
              <a:t>есть сфера удовлетворения потребностей личности; - досуг способствует формированию ценностных ориентаций</a:t>
            </a:r>
            <a:r>
              <a:rPr lang="ru-RU" sz="2000" dirty="0" smtClean="0">
                <a:latin typeface="Times New Roman" pitchFamily="18" charset="0"/>
                <a:cs typeface="Times New Roman" pitchFamily="18" charset="0"/>
              </a:rPr>
              <a:t>;</a:t>
            </a:r>
          </a:p>
          <a:p>
            <a:pPr marL="285750" indent="-285750">
              <a:buFontTx/>
              <a:buChar char="-"/>
            </a:pPr>
            <a:r>
              <a:rPr lang="ru-RU" sz="2000" dirty="0" smtClean="0">
                <a:latin typeface="Times New Roman" pitchFamily="18" charset="0"/>
                <a:cs typeface="Times New Roman" pitchFamily="18" charset="0"/>
              </a:rPr>
              <a:t>досуг </a:t>
            </a:r>
            <a:r>
              <a:rPr lang="ru-RU" sz="2000" dirty="0">
                <a:latin typeface="Times New Roman" pitchFamily="18" charset="0"/>
                <a:cs typeface="Times New Roman" pitchFamily="18" charset="0"/>
              </a:rPr>
              <a:t>формирует позитивную «Я - концепцию»; </a:t>
            </a:r>
            <a:endParaRPr lang="ru-RU" sz="2000" dirty="0" smtClean="0">
              <a:latin typeface="Times New Roman" pitchFamily="18" charset="0"/>
              <a:cs typeface="Times New Roman" pitchFamily="18" charset="0"/>
            </a:endParaRPr>
          </a:p>
          <a:p>
            <a:pPr marL="285750" indent="-285750">
              <a:buFontTx/>
              <a:buChar char="-"/>
            </a:pPr>
            <a:r>
              <a:rPr lang="ru-RU" sz="2000" dirty="0" smtClean="0">
                <a:latin typeface="Times New Roman" pitchFamily="18" charset="0"/>
                <a:cs typeface="Times New Roman" pitchFamily="18" charset="0"/>
              </a:rPr>
              <a:t>досуг </a:t>
            </a:r>
            <a:r>
              <a:rPr lang="ru-RU" sz="2000" dirty="0">
                <a:latin typeface="Times New Roman" pitchFamily="18" charset="0"/>
                <a:cs typeface="Times New Roman" pitchFamily="18" charset="0"/>
              </a:rPr>
              <a:t>обеспечивает удовлетворение, веселое настроение и персональное удовольствие; </a:t>
            </a:r>
            <a:endParaRPr lang="ru-RU" sz="2000" dirty="0" smtClean="0">
              <a:latin typeface="Times New Roman" pitchFamily="18" charset="0"/>
              <a:cs typeface="Times New Roman" pitchFamily="18" charset="0"/>
            </a:endParaRPr>
          </a:p>
          <a:p>
            <a:pPr marL="285750" indent="-285750">
              <a:buFontTx/>
              <a:buChar char="-"/>
            </a:pPr>
            <a:r>
              <a:rPr lang="ru-RU" sz="2000" dirty="0" smtClean="0">
                <a:latin typeface="Times New Roman" pitchFamily="18" charset="0"/>
                <a:cs typeface="Times New Roman" pitchFamily="18" charset="0"/>
              </a:rPr>
              <a:t>досуг </a:t>
            </a:r>
            <a:r>
              <a:rPr lang="ru-RU" sz="2000" dirty="0">
                <a:latin typeface="Times New Roman" pitchFamily="18" charset="0"/>
                <a:cs typeface="Times New Roman" pitchFamily="18" charset="0"/>
              </a:rPr>
              <a:t>способствует самовоспитанию личности.</a:t>
            </a:r>
          </a:p>
        </p:txBody>
      </p:sp>
      <p:pic>
        <p:nvPicPr>
          <p:cNvPr id="1028" name="Picture 4"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687829"/>
            <a:ext cx="5544616" cy="317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61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67236"/>
            <a:ext cx="4572000" cy="923330"/>
          </a:xfrm>
          <a:prstGeom prst="rect">
            <a:avLst/>
          </a:prstGeom>
        </p:spPr>
        <p:txBody>
          <a:bodyPr>
            <a:spAutoFit/>
          </a:bodyPr>
          <a:lstStyle/>
          <a:p>
            <a:r>
              <a:rPr lang="ru-RU" dirty="0">
                <a:latin typeface="Times New Roman" pitchFamily="18" charset="0"/>
                <a:cs typeface="Times New Roman" pitchFamily="18" charset="0"/>
              </a:rPr>
              <a:t>Не хочу + не интересно + не могу, не умею, нет энергии + не знаю и знать не хочу + не могу, не знаю (боюсь) просить о помощи.</a:t>
            </a:r>
          </a:p>
        </p:txBody>
      </p:sp>
      <p:sp>
        <p:nvSpPr>
          <p:cNvPr id="5" name="Прямоугольник 4"/>
          <p:cNvSpPr/>
          <p:nvPr/>
        </p:nvSpPr>
        <p:spPr>
          <a:xfrm>
            <a:off x="4672604" y="1059048"/>
            <a:ext cx="4572000" cy="646331"/>
          </a:xfrm>
          <a:prstGeom prst="rect">
            <a:avLst/>
          </a:prstGeom>
        </p:spPr>
        <p:txBody>
          <a:bodyPr>
            <a:spAutoFit/>
          </a:bodyPr>
          <a:lstStyle/>
          <a:p>
            <a:r>
              <a:rPr lang="ru-RU" dirty="0">
                <a:latin typeface="Times New Roman" pitchFamily="18" charset="0"/>
                <a:cs typeface="Times New Roman" pitchFamily="18" charset="0"/>
              </a:rPr>
              <a:t>Лень и скука — </a:t>
            </a:r>
            <a:r>
              <a:rPr lang="ru-RU" dirty="0" smtClean="0">
                <a:latin typeface="Times New Roman" pitchFamily="18" charset="0"/>
                <a:cs typeface="Times New Roman" pitchFamily="18" charset="0"/>
              </a:rPr>
              <a:t>ситуативно </a:t>
            </a:r>
            <a:r>
              <a:rPr lang="ru-RU" dirty="0">
                <a:latin typeface="Times New Roman" pitchFamily="18" charset="0"/>
                <a:cs typeface="Times New Roman" pitchFamily="18" charset="0"/>
              </a:rPr>
              <a:t>и скоротечны. Апатия и депрессия — длительны.</a:t>
            </a:r>
          </a:p>
        </p:txBody>
      </p:sp>
      <p:sp>
        <p:nvSpPr>
          <p:cNvPr id="6" name="Прямоугольник 5"/>
          <p:cNvSpPr/>
          <p:nvPr/>
        </p:nvSpPr>
        <p:spPr>
          <a:xfrm>
            <a:off x="2275928" y="3645024"/>
            <a:ext cx="4419800" cy="400110"/>
          </a:xfrm>
          <a:prstGeom prst="rect">
            <a:avLst/>
          </a:prstGeom>
        </p:spPr>
        <p:txBody>
          <a:bodyPr wrap="none">
            <a:spAutoFit/>
          </a:bodyPr>
          <a:lstStyle/>
          <a:p>
            <a:r>
              <a:rPr lang="ru-RU" sz="2000" dirty="0">
                <a:latin typeface="Times New Roman" pitchFamily="18" charset="0"/>
                <a:cs typeface="Times New Roman" pitchFamily="18" charset="0"/>
              </a:rPr>
              <a:t>Почему подростки бывают ленивыми?</a:t>
            </a:r>
          </a:p>
        </p:txBody>
      </p:sp>
      <p:sp>
        <p:nvSpPr>
          <p:cNvPr id="7" name="Прямоугольник 6"/>
          <p:cNvSpPr/>
          <p:nvPr/>
        </p:nvSpPr>
        <p:spPr>
          <a:xfrm>
            <a:off x="2123728" y="4077072"/>
            <a:ext cx="4572000" cy="2554545"/>
          </a:xfrm>
          <a:prstGeom prst="rect">
            <a:avLst/>
          </a:prstGeom>
        </p:spPr>
        <p:txBody>
          <a:bodyPr>
            <a:spAutoFit/>
          </a:bodyPr>
          <a:lstStyle/>
          <a:p>
            <a:pPr algn="ctr"/>
            <a:r>
              <a:rPr lang="ru-RU" sz="2000" dirty="0">
                <a:latin typeface="Times New Roman" pitchFamily="18" charset="0"/>
                <a:cs typeface="Times New Roman" pitchFamily="18" charset="0"/>
              </a:rPr>
              <a:t>Элементарная усталость. </a:t>
            </a:r>
            <a:endParaRPr lang="ru-RU" sz="2000"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Отсутствие </a:t>
            </a:r>
            <a:r>
              <a:rPr lang="ru-RU" sz="2000" dirty="0">
                <a:latin typeface="Times New Roman" pitchFamily="18" charset="0"/>
                <a:cs typeface="Times New Roman" pitchFamily="18" charset="0"/>
              </a:rPr>
              <a:t>мотивации </a:t>
            </a:r>
            <a:endParaRPr lang="ru-RU" sz="2000"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Неразвитость </a:t>
            </a:r>
            <a:r>
              <a:rPr lang="ru-RU" sz="2000" dirty="0">
                <a:latin typeface="Times New Roman" pitchFamily="18" charset="0"/>
                <a:cs typeface="Times New Roman" pitchFamily="18" charset="0"/>
              </a:rPr>
              <a:t>воли </a:t>
            </a:r>
            <a:endParaRPr lang="ru-RU" sz="2000"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Пресыщение </a:t>
            </a:r>
          </a:p>
          <a:p>
            <a:pPr algn="ctr"/>
            <a:r>
              <a:rPr lang="ru-RU" sz="2000" dirty="0" smtClean="0">
                <a:latin typeface="Times New Roman" pitchFamily="18" charset="0"/>
                <a:cs typeface="Times New Roman" pitchFamily="18" charset="0"/>
              </a:rPr>
              <a:t>Лень </a:t>
            </a:r>
            <a:r>
              <a:rPr lang="ru-RU" sz="2000" dirty="0">
                <a:latin typeface="Times New Roman" pitchFamily="18" charset="0"/>
                <a:cs typeface="Times New Roman" pitchFamily="18" charset="0"/>
              </a:rPr>
              <a:t>как реакция протеста </a:t>
            </a:r>
            <a:endParaRPr lang="ru-RU" sz="2000"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Лень </a:t>
            </a:r>
            <a:r>
              <a:rPr lang="ru-RU" sz="2000" dirty="0">
                <a:latin typeface="Times New Roman" pitchFamily="18" charset="0"/>
                <a:cs typeface="Times New Roman" pitchFamily="18" charset="0"/>
              </a:rPr>
              <a:t>- способ сохранить «лицо» </a:t>
            </a:r>
            <a:endParaRPr lang="ru-RU" sz="2000"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Лень </a:t>
            </a:r>
            <a:r>
              <a:rPr lang="ru-RU" sz="2000" dirty="0">
                <a:latin typeface="Times New Roman" pitchFamily="18" charset="0"/>
                <a:cs typeface="Times New Roman" pitchFamily="18" charset="0"/>
              </a:rPr>
              <a:t>как привычный стиль жизни семьи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358" y="1705379"/>
            <a:ext cx="3750940" cy="181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67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03848" y="188640"/>
            <a:ext cx="3167790" cy="461665"/>
          </a:xfrm>
          <a:prstGeom prst="rect">
            <a:avLst/>
          </a:prstGeom>
        </p:spPr>
        <p:txBody>
          <a:bodyPr wrap="none">
            <a:spAutoFit/>
          </a:bodyPr>
          <a:lstStyle/>
          <a:p>
            <a:r>
              <a:rPr lang="ru-RU" sz="2400" dirty="0">
                <a:latin typeface="Times New Roman" pitchFamily="18" charset="0"/>
                <a:cs typeface="Times New Roman" pitchFamily="18" charset="0"/>
              </a:rPr>
              <a:t>Как бороться с ленью?</a:t>
            </a:r>
          </a:p>
        </p:txBody>
      </p:sp>
      <p:sp>
        <p:nvSpPr>
          <p:cNvPr id="5" name="Прямоугольник 4"/>
          <p:cNvSpPr/>
          <p:nvPr/>
        </p:nvSpPr>
        <p:spPr>
          <a:xfrm>
            <a:off x="1259632" y="764704"/>
            <a:ext cx="7272808" cy="2585323"/>
          </a:xfrm>
          <a:prstGeom prst="rect">
            <a:avLst/>
          </a:prstGeom>
        </p:spPr>
        <p:txBody>
          <a:bodyPr wrap="square">
            <a:spAutoFit/>
          </a:bodyPr>
          <a:lstStyle/>
          <a:p>
            <a:pPr algn="ctr"/>
            <a:r>
              <a:rPr lang="ru-RU" dirty="0">
                <a:latin typeface="Times New Roman" pitchFamily="18" charset="0"/>
                <a:cs typeface="Times New Roman" pitchFamily="18" charset="0"/>
              </a:rPr>
              <a:t>Прежде всего внимательно понаблюдайте за состоянием ребенка. Скажите о том, что вы замечаете, дайте понять, что вы переживаете, всё ли у него хорошо. Поинтересуйтесь, как давно и как часто такое происходит, что он сам думает об этом. Если это лень, то в доверительном разговоре разберитесь в причинах, поделитесь своим опытом преодоления подобных состояний. Спросите подростка, как вы можете помочь. Не торопите, выслушайте ответ. Избегайте позиции свысока, будьте искренни, доброжелательны, реалистичны и конструктивны. Юмор и самоирония — вам в помощь.</a:t>
            </a:r>
          </a:p>
        </p:txBody>
      </p:sp>
      <p:pic>
        <p:nvPicPr>
          <p:cNvPr id="3074"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573016"/>
            <a:ext cx="4358366" cy="335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5780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1134</Words>
  <Application>Microsoft Office PowerPoint</Application>
  <PresentationFormat>Экран (4:3)</PresentationFormat>
  <Paragraphs>63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 Викторовна</dc:creator>
  <cp:lastModifiedBy>Школа</cp:lastModifiedBy>
  <cp:revision>11</cp:revision>
  <dcterms:created xsi:type="dcterms:W3CDTF">2024-05-28T09:24:28Z</dcterms:created>
  <dcterms:modified xsi:type="dcterms:W3CDTF">2024-05-29T02:03:58Z</dcterms:modified>
</cp:coreProperties>
</file>